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8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51CB9A-8281-4239-B0EF-8FD564006EE7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4AFD71-C3C5-4F1E-B7A0-601C42D7A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D51DB7-E740-4830-9256-1FD8A1C4BD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A2BC-7374-4E76-A06C-40DD5E700B9D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7BC4-1848-4F35-9FAB-378361089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3853-4E46-46DC-8FDE-7F3AEEB9B7C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B92B-7BC4-4885-BC9D-25EE0139A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4466-03EB-4FDB-B3BA-28C316CBB0A1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77FD-2161-444C-8C29-49F96502C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1F1D-8952-477C-8803-3F85FD56ECB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4204-51C5-4BF4-9D91-5E6B07F88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7FB0-D0EE-4C69-AD4E-D9ED835F56C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3646-8B82-4060-A52B-192E16ABE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466C-25A1-4EBF-807F-9CAE8E656B73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4DEE-C4D7-4C3F-A5AA-B2A6AC7D5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EE79-0209-4AA5-ACFA-6AF13E22034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7B8C-7939-475C-9CA5-6AE59383D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7DD-6957-4213-BA72-8FEE21FD9302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BF20-7462-4EA0-92C7-5A0CDD27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F267-7837-4E1D-8EC3-5B9C6929C957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F31D-9CA7-4148-A187-9FF008D72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82A2-BF02-4C7E-BC65-530C47F7E7D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5BEA-20D4-4BB5-83AF-59FCBEB42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4680-D427-4869-9271-33B5EF6731C4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9F43-7750-4D83-A64B-0E3429B86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035492-CDE4-4855-981D-29318E6184FF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193C1B-7F47-4B42-824B-A0FEC8923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2671763"/>
          </a:xfrm>
        </p:spPr>
        <p:txBody>
          <a:bodyPr/>
          <a:lstStyle/>
          <a:p>
            <a:pPr eaLnBrk="1" hangingPunct="1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Природа в единстве форм и чисел…</a:t>
            </a:r>
            <a:r>
              <a:rPr lang="ru-RU" sz="5400" dirty="0" smtClean="0">
                <a:latin typeface="Monotype Corsiva" pitchFamily="66" charset="0"/>
              </a:rPr>
              <a:t>      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3600" i="1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3000375"/>
            <a:ext cx="8034337" cy="263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Космологическая поэма.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Пролог: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единстве форм,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созвучьи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числ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Природы зашифрован смысл.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860800"/>
            <a:ext cx="8218488" cy="2808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глубинах вод она царит.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И древний хищник аммонит,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Пускаясь за добычей вдаль,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Накручивал свою спираль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( 416,5 – 65,5 млн. лет назад)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4040188" cy="3030538"/>
          </a:xfrm>
          <a:noFill/>
        </p:spPr>
      </p:pic>
      <p:pic>
        <p:nvPicPr>
          <p:cNvPr id="1126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476250"/>
            <a:ext cx="4041775" cy="3032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5229225"/>
            <a:ext cx="7561262" cy="1008063"/>
          </a:xfrm>
        </p:spPr>
        <p:txBody>
          <a:bodyPr/>
          <a:lstStyle/>
          <a:p>
            <a:pPr eaLnBrk="1" hangingPunct="1"/>
            <a:r>
              <a:rPr lang="ru-RU" sz="2800" b="0" dirty="0" smtClean="0">
                <a:latin typeface="Monotype Corsiva" pitchFamily="66" charset="0"/>
              </a:rPr>
              <a:t>                  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 картине этой прочно слиты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                   галактики и аммониты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059" b="14059"/>
          <a:stretch>
            <a:fillRect/>
          </a:stretch>
        </p:blipFill>
        <p:spPr>
          <a:xfrm>
            <a:off x="827088" y="612775"/>
            <a:ext cx="76327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виток – и в этот мир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Ворвалось чудо Черных Дыр: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4365625"/>
            <a:ext cx="7848600" cy="21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/>
              <a:t>                                      </a:t>
            </a:r>
            <a:br>
              <a:rPr lang="ru-RU" b="0" dirty="0" smtClean="0"/>
            </a:br>
            <a:r>
              <a:rPr lang="ru-RU" b="0" dirty="0" smtClean="0"/>
              <a:t>                        </a:t>
            </a:r>
            <a:r>
              <a:rPr lang="ru-RU" sz="1400" b="0" dirty="0" smtClean="0"/>
              <a:t>Черная дыра поглощает голубой сверхгигант в тесной двойной системе)</a:t>
            </a:r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4724400"/>
            <a:ext cx="8064500" cy="19446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Monotype Corsiva" pitchFamily="66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Всей мощью силы тяготенья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С звезды соседней без стесненья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Они срывают оболочку,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Центральную питая точку.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</p:txBody>
      </p:sp>
      <p:pic>
        <p:nvPicPr>
          <p:cNvPr id="14340" name="Picture 2" descr="http://midakov-andrei.21415s04.edusite.ru/images/44444444444444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255" r="6255"/>
          <a:stretch>
            <a:fillRect/>
          </a:stretch>
        </p:blipFill>
        <p:spPr>
          <a:xfrm>
            <a:off x="1763713" y="188913"/>
            <a:ext cx="5486400" cy="407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4868863"/>
            <a:ext cx="8497887" cy="19891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Но, следуя без возраженья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Законам вечным сохраненья,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Все ж посылают на замену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Потоки мощные рентгена!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Picture 2" descr="http://cosmosblog.ru/wp-content/uploads/2010/10/blackholesXrays-72sm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151" r="5151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              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Monotype Corsiva" pitchFamily="66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новый вихрь проблем и дум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Переполняет каждый ум,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5157788"/>
            <a:ext cx="8207375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Пленяя нас, как Зевс и Геба,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Гармонией Земли и Неба….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Monotype Corsiva" pitchFamily="66" charset="0"/>
              </a:rPr>
              <a:t>                               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</a:t>
            </a:r>
            <a:endParaRPr lang="ru-RU" sz="3200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475" y="476250"/>
            <a:ext cx="4392613" cy="4392613"/>
          </a:xfrm>
          <a:noFill/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1100" y="476250"/>
            <a:ext cx="3349625" cy="4465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813"/>
            <a:ext cx="3827463" cy="58324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 новом синтезе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раскрыта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Картина мира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Стагирита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Вновь связаны одной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судьбой                                             Пути материи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нетленной –                                             Частиц элементарных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строй                                              И…  раздувание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Вселенной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  </a:t>
            </a:r>
          </a:p>
          <a:p>
            <a:pPr eaLnBrk="1" hangingPunct="1"/>
            <a:endParaRPr lang="ru-RU" sz="3200" dirty="0" smtClean="0"/>
          </a:p>
        </p:txBody>
      </p:sp>
      <p:pic>
        <p:nvPicPr>
          <p:cNvPr id="18435" name="Picture 4" descr="Aristo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87338"/>
            <a:ext cx="3600450" cy="591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2288" y="5084763"/>
            <a:ext cx="5486400" cy="792162"/>
          </a:xfrm>
        </p:spPr>
        <p:txBody>
          <a:bodyPr/>
          <a:lstStyle/>
          <a:p>
            <a:pPr eaLnBrk="1" hangingPunct="1"/>
            <a:r>
              <a:rPr lang="ru-RU" sz="2800" i="1" smtClean="0"/>
              <a:t>                       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Big Bang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4" descr="Big Ba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67" r="1067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Так не в конце ли мы пути? –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Открыто всё! – Куда идти?!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Исчерпан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до дна: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Его граница уж видна… </a:t>
            </a:r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           13,8 млрд. св.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472488" cy="5840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Monotype Corsiva" pitchFamily="66" charset="0"/>
              </a:rPr>
              <a:t>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Monotype Corsiva" pitchFamily="66" charset="0"/>
              </a:rPr>
              <a:t>                                                                                    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 ума – есть жизнь.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Аристотель  (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Стагирит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Cogito ergo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sum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Мыслю - следовательно, существую)</a:t>
            </a:r>
          </a:p>
          <a:p>
            <a:pPr eaLnBrk="1" hangingPunct="1">
              <a:buFont typeface="Arial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Декарт</a:t>
            </a:r>
          </a:p>
          <a:p>
            <a:pPr eaLnBrk="1" hangingPunct="1">
              <a:buFont typeface="Arial" charset="0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Еще с эпохи Пифагора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Усвоили все очень скоро,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Что в мире том, где мы живем, </a:t>
            </a:r>
          </a:p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Все продиктовано числом!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      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Но нет! Открылись снова дали,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И с удивленьем мы узнали –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                       Мир многолик: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4941888"/>
            <a:ext cx="8064500" cy="1655762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Monotype Corsiva" pitchFamily="66" charset="0"/>
              </a:rPr>
              <a:t>                               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… пред нами встал</a:t>
            </a:r>
          </a:p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      Космологический фрактал!</a:t>
            </a:r>
          </a:p>
          <a:p>
            <a:pPr eaLnBrk="1" hangingPunct="1"/>
            <a:r>
              <a:rPr lang="ru-RU" sz="1600" smtClean="0">
                <a:latin typeface="Monotype Corsiva" pitchFamily="66" charset="0"/>
              </a:rPr>
              <a:t>        </a:t>
            </a:r>
            <a:r>
              <a:rPr lang="en-US" sz="1600" smtClean="0">
                <a:latin typeface="Monotype Corsiva" pitchFamily="66" charset="0"/>
              </a:rPr>
              <a:t>    </a:t>
            </a:r>
            <a:r>
              <a:rPr lang="ru-RU" sz="1600" smtClean="0">
                <a:latin typeface="Monotype Corsiva" pitchFamily="66" charset="0"/>
              </a:rPr>
              <a:t>                                                 </a:t>
            </a:r>
            <a:r>
              <a:rPr lang="en-US" sz="1600" smtClean="0">
                <a:latin typeface="Monotype Corsiva" pitchFamily="66" charset="0"/>
              </a:rPr>
              <a:t> </a:t>
            </a:r>
            <a:r>
              <a:rPr lang="ru-RU" sz="1600" smtClean="0">
                <a:latin typeface="Monotype Corsiva" pitchFamily="66" charset="0"/>
              </a:rPr>
              <a:t> </a:t>
            </a:r>
            <a:r>
              <a:rPr lang="ru-RU" sz="1600" smtClean="0"/>
              <a:t>(Модель </a:t>
            </a:r>
            <a:r>
              <a:rPr lang="en-US" sz="1600" smtClean="0"/>
              <a:t>Multiverse </a:t>
            </a:r>
            <a:r>
              <a:rPr lang="ru-RU" sz="1600" smtClean="0"/>
              <a:t>по А.Гуту и А.Д.Линде, 80-е гг. ХХв.</a:t>
            </a:r>
            <a:r>
              <a:rPr lang="en-US" sz="1600" smtClean="0"/>
              <a:t>)</a:t>
            </a:r>
            <a:endParaRPr lang="ru-RU" sz="1600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03" b="2203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               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   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Multiverse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шлет новый</a:t>
            </a:r>
          </a:p>
          <a:p>
            <a:pPr eaLnBrk="1" hangingPunct="1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                                           знак,</a:t>
            </a:r>
          </a:p>
          <a:p>
            <a:pPr eaLnBrk="1" hangingPunct="1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  Как блещущий вдали маяк!</a:t>
            </a:r>
          </a:p>
          <a:p>
            <a:pPr eaLnBrk="1" hangingPunct="1"/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932363" y="5661025"/>
            <a:ext cx="3671887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smtClean="0"/>
              <a:t>Так представляется  переход между физически различными мирами  в </a:t>
            </a:r>
            <a:br>
              <a:rPr lang="ru-RU" sz="1600" smtClean="0"/>
            </a:br>
            <a:r>
              <a:rPr lang="ru-RU" sz="1600" smtClean="0"/>
              <a:t>теории акад. Н.С. Кардашева</a:t>
            </a:r>
            <a:br>
              <a:rPr lang="ru-RU" sz="1600" smtClean="0"/>
            </a:br>
            <a:r>
              <a:rPr lang="ru-RU" sz="1600" smtClean="0"/>
              <a:t> (идея «кротовых нор»)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08050"/>
            <a:ext cx="4319588" cy="3960813"/>
          </a:xfrm>
        </p:spPr>
        <p:txBody>
          <a:bodyPr/>
          <a:lstStyle/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курсом новым на ветру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«кротовую нору»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рвемся в мир иных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законов!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нет для разума заслонов!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4580" name="Picture 2" descr="http://epizodsspace.airbase.ru/bibl/ziv/2005/3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60350"/>
            <a:ext cx="3724275" cy="515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692150"/>
            <a:ext cx="3744913" cy="56165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 прав Декарт: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наш  признак – Ум,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 ,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«Cogito ergo sum».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dirty="0" smtClean="0"/>
              <a:t>                </a:t>
            </a:r>
            <a:r>
              <a:rPr lang="ru-RU" sz="1800" i="1" dirty="0" smtClean="0"/>
              <a:t>АЕ – 2012 -2016</a:t>
            </a:r>
            <a:endParaRPr lang="ru-RU" sz="4000" i="1" dirty="0" smtClean="0"/>
          </a:p>
          <a:p>
            <a:pPr eaLnBrk="1" hangingPunct="1"/>
            <a:endParaRPr lang="ru-RU" sz="4000" b="1" dirty="0" smtClean="0"/>
          </a:p>
          <a:p>
            <a:pPr eaLnBrk="1" hangingPunct="1"/>
            <a:endParaRPr lang="ru-RU" sz="3200" b="1" dirty="0" smtClean="0"/>
          </a:p>
          <a:p>
            <a:pPr eaLnBrk="1" hangingPunct="1"/>
            <a:r>
              <a:rPr lang="ru-RU" sz="3200" b="1" dirty="0" smtClean="0"/>
              <a:t>Мыслитель.</a:t>
            </a:r>
            <a:r>
              <a:rPr lang="ru-RU" sz="3200" dirty="0" smtClean="0"/>
              <a:t> </a:t>
            </a:r>
          </a:p>
          <a:p>
            <a:pPr eaLnBrk="1" hangingPunct="1"/>
            <a:r>
              <a:rPr lang="ru-RU" sz="2000" dirty="0" smtClean="0"/>
              <a:t>Огюст Роден (1840-1917), работа 1880-1882гг.</a:t>
            </a:r>
          </a:p>
        </p:txBody>
      </p:sp>
      <p:pic>
        <p:nvPicPr>
          <p:cNvPr id="25603" name="Picture 7" descr="http://img.krutomer.ru/jj/e2/5a/e25a99c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075" y="658813"/>
            <a:ext cx="3511550" cy="5362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3"/>
          <p:cNvSpPr>
            <a:spLocks noGrp="1"/>
          </p:cNvSpPr>
          <p:nvPr>
            <p:ph type="body" sz="half" idx="2"/>
          </p:nvPr>
        </p:nvSpPr>
        <p:spPr>
          <a:xfrm>
            <a:off x="0" y="4941888"/>
            <a:ext cx="8893175" cy="191611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Monotype Corsiva" pitchFamily="66" charset="0"/>
              </a:rPr>
              <a:t>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законах музыкальной гаммы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Видна Вселенной панорама,  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десять сфер   на небеси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(Первая негеоцентрическая система 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Звучали все – от «до»   до «си» . 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мира  пифагорейцев»,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Филолай,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до н.э.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5" descr="Пифагорейская сис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671" b="3351"/>
          <a:stretch>
            <a:fillRect/>
          </a:stretch>
        </p:blipFill>
        <p:spPr>
          <a:xfrm>
            <a:off x="1979613" y="0"/>
            <a:ext cx="5472112" cy="484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673475" cy="5832599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cs typeface="Times New Roman" pitchFamily="18" charset="0"/>
              </a:rPr>
              <a:t>Открыл геометр  Теэтет</a:t>
            </a: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cs typeface="Times New Roman" pitchFamily="18" charset="0"/>
              </a:rPr>
              <a:t>Из многогранников квинтет</a:t>
            </a:r>
          </a:p>
          <a:p>
            <a:pPr eaLnBrk="1" hangingPunct="1">
              <a:defRPr/>
            </a:pPr>
            <a:r>
              <a:rPr lang="ru-RU" sz="2000" dirty="0" smtClean="0">
                <a:cs typeface="Times New Roman" pitchFamily="18" charset="0"/>
              </a:rPr>
              <a:t>Платон же был сметлив и смел:</a:t>
            </a:r>
          </a:p>
          <a:p>
            <a:pPr eaLnBrk="1" hangingPunct="1">
              <a:defRPr/>
            </a:pPr>
            <a:r>
              <a:rPr lang="ru-RU" sz="2000" dirty="0" smtClean="0">
                <a:cs typeface="Times New Roman" pitchFamily="18" charset="0"/>
              </a:rPr>
              <a:t>Основы мира в них узрел,</a:t>
            </a:r>
          </a:p>
          <a:p>
            <a:r>
              <a:rPr lang="ru-RU" sz="2000" dirty="0" smtClean="0"/>
              <a:t>А Кеплер - вовсе  не случайно – </a:t>
            </a:r>
          </a:p>
          <a:p>
            <a:r>
              <a:rPr lang="ru-RU" sz="2000" dirty="0" smtClean="0"/>
              <a:t>«Космографическую  </a:t>
            </a:r>
          </a:p>
          <a:p>
            <a:r>
              <a:rPr lang="ru-RU" sz="2000" dirty="0" smtClean="0"/>
              <a:t>                                          тайну»:                 </a:t>
            </a:r>
          </a:p>
          <a:p>
            <a:r>
              <a:rPr lang="ru-RU" sz="2000" dirty="0" smtClean="0"/>
              <a:t>Закон планетных         </a:t>
            </a:r>
          </a:p>
          <a:p>
            <a:r>
              <a:rPr lang="ru-RU" sz="2000" dirty="0" smtClean="0"/>
              <a:t>                               расстояний  -</a:t>
            </a:r>
          </a:p>
          <a:p>
            <a:r>
              <a:rPr lang="ru-RU" sz="2000" dirty="0" smtClean="0"/>
              <a:t>Вот ранний плод   </a:t>
            </a:r>
          </a:p>
          <a:p>
            <a:r>
              <a:rPr lang="ru-RU" sz="2000" dirty="0" smtClean="0"/>
              <a:t>                               его исканий…</a:t>
            </a:r>
          </a:p>
          <a:p>
            <a:pPr eaLnBrk="1" hangingPunct="1">
              <a:defRPr/>
            </a:pPr>
            <a:endParaRPr lang="ru-RU" sz="1050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050" dirty="0" smtClean="0">
                <a:cs typeface="Times New Roman" pitchFamily="18" charset="0"/>
              </a:rPr>
              <a:t>(</a:t>
            </a:r>
            <a:r>
              <a:rPr lang="ru-RU" sz="1000" dirty="0" smtClean="0">
                <a:cs typeface="Times New Roman" pitchFamily="18" charset="0"/>
              </a:rPr>
              <a:t>В первой трети </a:t>
            </a:r>
            <a:r>
              <a:rPr lang="en-US" sz="1000" dirty="0" smtClean="0">
                <a:cs typeface="Times New Roman" pitchFamily="18" charset="0"/>
              </a:rPr>
              <a:t>IV</a:t>
            </a:r>
            <a:r>
              <a:rPr lang="ru-RU" sz="1000" dirty="0" smtClean="0">
                <a:cs typeface="Times New Roman" pitchFamily="18" charset="0"/>
              </a:rPr>
              <a:t> в. до н.э. один из величайших математиков того времени  Теэтет, друг Платона (погиб в битве в </a:t>
            </a:r>
            <a:r>
              <a:rPr lang="ru-RU" sz="1000" smtClean="0">
                <a:cs typeface="Times New Roman" pitchFamily="18" charset="0"/>
              </a:rPr>
              <a:t>369г.)  </a:t>
            </a:r>
            <a:r>
              <a:rPr lang="ru-RU" sz="1000" dirty="0" smtClean="0">
                <a:cs typeface="Times New Roman" pitchFamily="18" charset="0"/>
              </a:rPr>
              <a:t>построил теорию правильных выпуклых многогранников и  доказал, что их  существует только пять. (</a:t>
            </a:r>
            <a:r>
              <a:rPr lang="ru-RU" sz="1000" dirty="0" err="1" smtClean="0">
                <a:cs typeface="Times New Roman" pitchFamily="18" charset="0"/>
              </a:rPr>
              <a:t>И.Д.Рожанский</a:t>
            </a:r>
            <a:r>
              <a:rPr lang="ru-RU" sz="1000" dirty="0" smtClean="0">
                <a:cs typeface="Times New Roman" pitchFamily="18" charset="0"/>
              </a:rPr>
              <a:t>.. История естествознания в эпоху эллинизма.,1988,с. 225). </a:t>
            </a:r>
          </a:p>
          <a:p>
            <a:pPr eaLnBrk="1" hangingPunct="1">
              <a:defRPr/>
            </a:pPr>
            <a:r>
              <a:rPr lang="ru-RU" sz="1000" dirty="0" smtClean="0"/>
              <a:t>Первая  гелиоцентрическая модель мира Кеплера из сфер, описанных и вписанных в систему правильных многогранников</a:t>
            </a:r>
            <a:r>
              <a:rPr lang="ru-RU" sz="1000" b="1" dirty="0" smtClean="0"/>
              <a:t>.. Из</a:t>
            </a:r>
            <a:r>
              <a:rPr lang="ru-RU" sz="1000" dirty="0" smtClean="0"/>
              <a:t> соч. «Космографическая тайна», 1596г.)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</p:txBody>
      </p:sp>
      <p:pic>
        <p:nvPicPr>
          <p:cNvPr id="5123" name="Picture 9" descr="picture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981075"/>
            <a:ext cx="4191000" cy="4525963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3" y="4857750"/>
            <a:ext cx="8072438" cy="1500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Винчи вместе с Галилеем,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Ум математикой взлелеяв,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Сказали, просветив народы: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«Язык её – язык Природы!»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picture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85750"/>
            <a:ext cx="3962400" cy="4214813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4313"/>
            <a:ext cx="3857625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      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Но шла наука вглубь и вдаль,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Открыв, что соль всего – спираль!</a:t>
            </a:r>
          </a:p>
          <a:p>
            <a:pPr eaLnBrk="1" hangingPunct="1"/>
            <a:endParaRPr lang="ru-RU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13325"/>
            <a:ext cx="5486400" cy="115887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спираль закручены  миры…</a:t>
            </a:r>
          </a:p>
        </p:txBody>
      </p:sp>
      <p:pic>
        <p:nvPicPr>
          <p:cNvPr id="8195" name="Picture 2" descr="http://www.nasa.gov/images/content/499952main_sn1979c_6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13" b="813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3"/>
          <p:cNvSpPr>
            <a:spLocks noGrp="1"/>
          </p:cNvSpPr>
          <p:nvPr>
            <p:ph type="body" sz="half" idx="2"/>
          </p:nvPr>
        </p:nvSpPr>
        <p:spPr>
          <a:xfrm>
            <a:off x="611188" y="5367338"/>
            <a:ext cx="7489825" cy="8048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Monotype Corsiva" pitchFamily="66" charset="0"/>
              </a:rPr>
              <a:t>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диски Черной вкруг Дыры,</a:t>
            </a:r>
          </a:p>
          <a:p>
            <a:pPr eaLnBrk="1" hangingPunct="1"/>
            <a:endParaRPr lang="ru-RU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57" r="1157"/>
          <a:stretch>
            <a:fillRect/>
          </a:stretch>
        </p:blipFill>
        <p:spPr>
          <a:xfrm>
            <a:off x="684213" y="612775"/>
            <a:ext cx="74168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619250" y="549275"/>
            <a:ext cx="6265863" cy="5576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 даже знанья по спирали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(О чем еще мы в школе знали)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Свой вечный развивают путь,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Не дав ученым отдохнуть…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564</Words>
  <Application>Microsoft Office PowerPoint</Application>
  <PresentationFormat>Экран (4:3)</PresentationFormat>
  <Paragraphs>107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Природа в единстве форм и чисел…       </vt:lpstr>
      <vt:lpstr>Слайд 2</vt:lpstr>
      <vt:lpstr>Слайд 3</vt:lpstr>
      <vt:lpstr>Слайд 4</vt:lpstr>
      <vt:lpstr> Да Винчи вместе с Галилеем,                 Ум математикой взлелеяв,                                                Сказали, просветив народы:                                                                    «Язык её – язык Природы!» </vt:lpstr>
      <vt:lpstr>Слайд 6</vt:lpstr>
      <vt:lpstr>Слайд 7</vt:lpstr>
      <vt:lpstr>Слайд 8</vt:lpstr>
      <vt:lpstr>Слайд 9</vt:lpstr>
      <vt:lpstr>В глубинах вод она царит.                   И древний хищник аммонит,                             Пускаясь за добычей вдаль,                                       Накручивал свою спираль                                                                                           ( 416,5 – 65,5 млн. лет назад) </vt:lpstr>
      <vt:lpstr>                   В картине этой прочно слиты                          галактики и аммониты</vt:lpstr>
      <vt:lpstr>Слайд 12</vt:lpstr>
      <vt:lpstr>                                                               Черная дыра поглощает голубой сверхгигант в тесной двойной системе)</vt:lpstr>
      <vt:lpstr>Слайд 14</vt:lpstr>
      <vt:lpstr>Слайд 15</vt:lpstr>
      <vt:lpstr>  Пленяя нас, как Зевс и Геба,                        Гармонией Земли и Неба….                                    </vt:lpstr>
      <vt:lpstr>Слайд 17</vt:lpstr>
      <vt:lpstr>                        Big Bang</vt:lpstr>
      <vt:lpstr>Слайд 19</vt:lpstr>
      <vt:lpstr>Слайд 20</vt:lpstr>
      <vt:lpstr>Слайд 21</vt:lpstr>
      <vt:lpstr>Слайд 22</vt:lpstr>
      <vt:lpstr>Так представляется  переход между физически различными мирами  в  теории акад. Н.С. Кардашева  (идея «кротовых нор»)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41</cp:revision>
  <dcterms:created xsi:type="dcterms:W3CDTF">2012-12-31T11:06:29Z</dcterms:created>
  <dcterms:modified xsi:type="dcterms:W3CDTF">2016-11-29T07:25:16Z</dcterms:modified>
</cp:coreProperties>
</file>